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sldIdLst>
    <p:sldId id="256" r:id="rId5"/>
    <p:sldId id="257" r:id="rId6"/>
    <p:sldId id="264" r:id="rId7"/>
    <p:sldId id="258" r:id="rId8"/>
    <p:sldId id="259" r:id="rId9"/>
    <p:sldId id="260" r:id="rId10"/>
    <p:sldId id="261" r:id="rId11"/>
    <p:sldId id="262" r:id="rId12"/>
    <p:sldId id="263"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6/7/2024</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936162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6/7/2024</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821176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6/7/2024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5133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6/7/2024</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98847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6/7/2024</a:t>
            </a:fld>
            <a:endParaRPr lang="en-US" dirty="0"/>
          </a:p>
        </p:txBody>
      </p:sp>
    </p:spTree>
    <p:extLst>
      <p:ext uri="{BB962C8B-B14F-4D97-AF65-F5344CB8AC3E}">
        <p14:creationId xmlns:p14="http://schemas.microsoft.com/office/powerpoint/2010/main" val="392621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6/7/2024</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39610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6/7/2024</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62170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6/7/2024</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67790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6/7/2024</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452209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6/7/2024</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39275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6/7/2024</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230804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6/7/2024</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33380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01" r:id="rId5"/>
    <p:sldLayoutId id="2147483706" r:id="rId6"/>
    <p:sldLayoutId id="2147483702" r:id="rId7"/>
    <p:sldLayoutId id="2147483703" r:id="rId8"/>
    <p:sldLayoutId id="2147483704" r:id="rId9"/>
    <p:sldLayoutId id="2147483705" r:id="rId10"/>
    <p:sldLayoutId id="2147483707"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descr="A colorful lines and dots&#10;&#10;Description automatically generated">
            <a:extLst>
              <a:ext uri="{FF2B5EF4-FFF2-40B4-BE49-F238E27FC236}">
                <a16:creationId xmlns:a16="http://schemas.microsoft.com/office/drawing/2014/main" id="{1E182C0F-3674-C8D8-E25C-2BC2A2435CA9}"/>
              </a:ext>
            </a:extLst>
          </p:cNvPr>
          <p:cNvPicPr>
            <a:picLocks noChangeAspect="1"/>
          </p:cNvPicPr>
          <p:nvPr/>
        </p:nvPicPr>
        <p:blipFill rotWithShape="1">
          <a:blip r:embed="rId2"/>
          <a:srcRect l="21025" r="2" b="2"/>
          <a:stretch/>
        </p:blipFill>
        <p:spPr>
          <a:xfrm>
            <a:off x="4487333" y="10"/>
            <a:ext cx="7704667" cy="6877868"/>
          </a:xfrm>
          <a:custGeom>
            <a:avLst/>
            <a:gdLst/>
            <a:ahLst/>
            <a:cxnLst/>
            <a:rect l="l" t="t" r="r" b="b"/>
            <a:pathLst>
              <a:path w="7704667" h="6877878">
                <a:moveTo>
                  <a:pt x="0" y="0"/>
                </a:moveTo>
                <a:lnTo>
                  <a:pt x="7704667" y="0"/>
                </a:lnTo>
                <a:lnTo>
                  <a:pt x="7704667" y="6877878"/>
                </a:lnTo>
                <a:lnTo>
                  <a:pt x="0" y="6877878"/>
                </a:lnTo>
                <a:lnTo>
                  <a:pt x="0" y="6867939"/>
                </a:lnTo>
                <a:lnTo>
                  <a:pt x="146217" y="6867939"/>
                </a:lnTo>
                <a:lnTo>
                  <a:pt x="252811" y="6795007"/>
                </a:lnTo>
                <a:cubicBezTo>
                  <a:pt x="428996" y="6667346"/>
                  <a:pt x="601946" y="6529451"/>
                  <a:pt x="776494" y="6388681"/>
                </a:cubicBezTo>
                <a:cubicBezTo>
                  <a:pt x="1734992" y="5615677"/>
                  <a:pt x="2676361" y="4981124"/>
                  <a:pt x="2676361" y="3631852"/>
                </a:cubicBezTo>
                <a:cubicBezTo>
                  <a:pt x="2676361" y="2101350"/>
                  <a:pt x="2094814" y="761014"/>
                  <a:pt x="1053668" y="20384"/>
                </a:cubicBezTo>
                <a:lnTo>
                  <a:pt x="1038069" y="9939"/>
                </a:lnTo>
                <a:lnTo>
                  <a:pt x="0" y="9939"/>
                </a:lnTo>
                <a:close/>
              </a:path>
            </a:pathLst>
          </a:custGeom>
        </p:spPr>
      </p:pic>
      <p:sp>
        <p:nvSpPr>
          <p:cNvPr id="11" name="Freeform: Shape 10">
            <a:extLst>
              <a:ext uri="{FF2B5EF4-FFF2-40B4-BE49-F238E27FC236}">
                <a16:creationId xmlns:a16="http://schemas.microsoft.com/office/drawing/2014/main" id="{DCD36D47-40B7-494B-B249-3CBA333DE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75746" cy="6858000"/>
          </a:xfrm>
          <a:custGeom>
            <a:avLst/>
            <a:gdLst>
              <a:gd name="connsiteX0" fmla="*/ 0 w 7475746"/>
              <a:gd name="connsiteY0" fmla="*/ 0 h 6858000"/>
              <a:gd name="connsiteX1" fmla="*/ 5859459 w 7475746"/>
              <a:gd name="connsiteY1" fmla="*/ 0 h 6858000"/>
              <a:gd name="connsiteX2" fmla="*/ 5874848 w 7475746"/>
              <a:gd name="connsiteY2" fmla="*/ 10445 h 6858000"/>
              <a:gd name="connsiteX3" fmla="*/ 7475746 w 7475746"/>
              <a:gd name="connsiteY3" fmla="*/ 3621913 h 6858000"/>
              <a:gd name="connsiteX4" fmla="*/ 5601397 w 7475746"/>
              <a:gd name="connsiteY4" fmla="*/ 6378742 h 6858000"/>
              <a:gd name="connsiteX5" fmla="*/ 5084748 w 7475746"/>
              <a:gd name="connsiteY5" fmla="*/ 6785068 h 6858000"/>
              <a:gd name="connsiteX6" fmla="*/ 4979585 w 7475746"/>
              <a:gd name="connsiteY6" fmla="*/ 6858000 h 6858000"/>
              <a:gd name="connsiteX7" fmla="*/ 0 w 74757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5746" h="6858000">
                <a:moveTo>
                  <a:pt x="0" y="0"/>
                </a:moveTo>
                <a:lnTo>
                  <a:pt x="5859459" y="0"/>
                </a:lnTo>
                <a:lnTo>
                  <a:pt x="5874848" y="10445"/>
                </a:lnTo>
                <a:cubicBezTo>
                  <a:pt x="6902010" y="751075"/>
                  <a:pt x="7475746" y="2091411"/>
                  <a:pt x="7475746" y="3621913"/>
                </a:cubicBezTo>
                <a:cubicBezTo>
                  <a:pt x="7475746" y="4971185"/>
                  <a:pt x="6547021" y="5605738"/>
                  <a:pt x="5601397" y="6378742"/>
                </a:cubicBezTo>
                <a:cubicBezTo>
                  <a:pt x="5429193" y="6519512"/>
                  <a:pt x="5258566" y="6657407"/>
                  <a:pt x="5084748" y="6785068"/>
                </a:cubicBezTo>
                <a:lnTo>
                  <a:pt x="4979585"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3" name="Freeform: Shape 12">
            <a:extLst>
              <a:ext uri="{FF2B5EF4-FFF2-40B4-BE49-F238E27FC236}">
                <a16:creationId xmlns:a16="http://schemas.microsoft.com/office/drawing/2014/main" id="{03AD0D1C-F8BA-4CD1-BC4D-BE1823F3EB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7283242" cy="6858000"/>
          </a:xfrm>
          <a:custGeom>
            <a:avLst/>
            <a:gdLst>
              <a:gd name="connsiteX0" fmla="*/ 0 w 7163694"/>
              <a:gd name="connsiteY0" fmla="*/ 0 h 6858000"/>
              <a:gd name="connsiteX1" fmla="*/ 5525402 w 7163694"/>
              <a:gd name="connsiteY1" fmla="*/ 0 h 6858000"/>
              <a:gd name="connsiteX2" fmla="*/ 5541001 w 7163694"/>
              <a:gd name="connsiteY2" fmla="*/ 10445 h 6858000"/>
              <a:gd name="connsiteX3" fmla="*/ 7163694 w 7163694"/>
              <a:gd name="connsiteY3" fmla="*/ 3621913 h 6858000"/>
              <a:gd name="connsiteX4" fmla="*/ 5263827 w 7163694"/>
              <a:gd name="connsiteY4" fmla="*/ 6378742 h 6858000"/>
              <a:gd name="connsiteX5" fmla="*/ 4740144 w 7163694"/>
              <a:gd name="connsiteY5" fmla="*/ 6785068 h 6858000"/>
              <a:gd name="connsiteX6" fmla="*/ 4633550 w 7163694"/>
              <a:gd name="connsiteY6" fmla="*/ 6858000 h 6858000"/>
              <a:gd name="connsiteX7" fmla="*/ 0 w 716369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63694" h="6858000">
                <a:moveTo>
                  <a:pt x="0" y="0"/>
                </a:moveTo>
                <a:lnTo>
                  <a:pt x="5525402" y="0"/>
                </a:lnTo>
                <a:lnTo>
                  <a:pt x="5541001" y="10445"/>
                </a:lnTo>
                <a:cubicBezTo>
                  <a:pt x="6582147" y="751075"/>
                  <a:pt x="7163694" y="2091411"/>
                  <a:pt x="7163694" y="3621913"/>
                </a:cubicBezTo>
                <a:cubicBezTo>
                  <a:pt x="7163694" y="4971185"/>
                  <a:pt x="6222325" y="5605738"/>
                  <a:pt x="5263827" y="6378742"/>
                </a:cubicBezTo>
                <a:cubicBezTo>
                  <a:pt x="5089279" y="6519512"/>
                  <a:pt x="4916329" y="6657407"/>
                  <a:pt x="4740144" y="6785068"/>
                </a:cubicBezTo>
                <a:lnTo>
                  <a:pt x="4633550"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FBA7E51E-7B6A-4A79-8F84-47C845C7A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9836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194CCA8B-F362-E31B-D71F-D14BAA58CC9A}"/>
              </a:ext>
            </a:extLst>
          </p:cNvPr>
          <p:cNvSpPr>
            <a:spLocks noGrp="1"/>
          </p:cNvSpPr>
          <p:nvPr>
            <p:ph type="ctrTitle"/>
          </p:nvPr>
        </p:nvSpPr>
        <p:spPr>
          <a:xfrm>
            <a:off x="1180531" y="1346268"/>
            <a:ext cx="5274860" cy="3066706"/>
          </a:xfrm>
        </p:spPr>
        <p:txBody>
          <a:bodyPr anchor="b">
            <a:normAutofit/>
          </a:bodyPr>
          <a:lstStyle/>
          <a:p>
            <a:r>
              <a:rPr lang="en-GB" sz="6000"/>
              <a:t>Summer Work</a:t>
            </a:r>
          </a:p>
        </p:txBody>
      </p:sp>
      <p:sp>
        <p:nvSpPr>
          <p:cNvPr id="3" name="Subtitle 2">
            <a:extLst>
              <a:ext uri="{FF2B5EF4-FFF2-40B4-BE49-F238E27FC236}">
                <a16:creationId xmlns:a16="http://schemas.microsoft.com/office/drawing/2014/main" id="{2252D260-B89F-D3AC-0BAC-CD7022BCA3E5}"/>
              </a:ext>
            </a:extLst>
          </p:cNvPr>
          <p:cNvSpPr>
            <a:spLocks noGrp="1"/>
          </p:cNvSpPr>
          <p:nvPr>
            <p:ph type="subTitle" idx="1"/>
          </p:nvPr>
        </p:nvSpPr>
        <p:spPr>
          <a:xfrm>
            <a:off x="1201212" y="4412974"/>
            <a:ext cx="4162357" cy="1576188"/>
          </a:xfrm>
        </p:spPr>
        <p:txBody>
          <a:bodyPr anchor="t">
            <a:normAutofit/>
          </a:bodyPr>
          <a:lstStyle/>
          <a:p>
            <a:pPr>
              <a:lnSpc>
                <a:spcPct val="120000"/>
              </a:lnSpc>
            </a:pPr>
            <a:r>
              <a:rPr lang="en-GB" sz="2200"/>
              <a:t>Student Name: </a:t>
            </a:r>
          </a:p>
          <a:p>
            <a:pPr>
              <a:lnSpc>
                <a:spcPct val="120000"/>
              </a:lnSpc>
            </a:pPr>
            <a:r>
              <a:rPr lang="en-GB" sz="2200"/>
              <a:t>Work set by: Sean Edwards</a:t>
            </a:r>
          </a:p>
        </p:txBody>
      </p:sp>
    </p:spTree>
    <p:extLst>
      <p:ext uri="{BB962C8B-B14F-4D97-AF65-F5344CB8AC3E}">
        <p14:creationId xmlns:p14="http://schemas.microsoft.com/office/powerpoint/2010/main" val="236323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FD83F-BA2B-A94F-9C41-B4ACAC633C88}"/>
              </a:ext>
            </a:extLst>
          </p:cNvPr>
          <p:cNvSpPr>
            <a:spLocks noGrp="1"/>
          </p:cNvSpPr>
          <p:nvPr>
            <p:ph type="title"/>
          </p:nvPr>
        </p:nvSpPr>
        <p:spPr/>
        <p:txBody>
          <a:bodyPr/>
          <a:lstStyle/>
          <a:p>
            <a:r>
              <a:rPr lang="en-GB" dirty="0"/>
              <a:t>Training provider 3</a:t>
            </a:r>
          </a:p>
        </p:txBody>
      </p:sp>
      <p:sp>
        <p:nvSpPr>
          <p:cNvPr id="3" name="Content Placeholder 2">
            <a:extLst>
              <a:ext uri="{FF2B5EF4-FFF2-40B4-BE49-F238E27FC236}">
                <a16:creationId xmlns:a16="http://schemas.microsoft.com/office/drawing/2014/main" id="{46D6E12B-0D63-9D54-B834-D5698BB63DC8}"/>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259122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BA52C-62C4-DF3E-68FA-051F97A9737B}"/>
              </a:ext>
            </a:extLst>
          </p:cNvPr>
          <p:cNvSpPr>
            <a:spLocks noGrp="1"/>
          </p:cNvSpPr>
          <p:nvPr>
            <p:ph type="title"/>
          </p:nvPr>
        </p:nvSpPr>
        <p:spPr/>
        <p:txBody>
          <a:bodyPr/>
          <a:lstStyle/>
          <a:p>
            <a:r>
              <a:rPr lang="en-GB" dirty="0"/>
              <a:t>CV</a:t>
            </a:r>
          </a:p>
        </p:txBody>
      </p:sp>
      <p:sp>
        <p:nvSpPr>
          <p:cNvPr id="3" name="Content Placeholder 2">
            <a:extLst>
              <a:ext uri="{FF2B5EF4-FFF2-40B4-BE49-F238E27FC236}">
                <a16:creationId xmlns:a16="http://schemas.microsoft.com/office/drawing/2014/main" id="{DBD11314-B2B8-01BA-5082-51F2B0E89C37}"/>
              </a:ext>
            </a:extLst>
          </p:cNvPr>
          <p:cNvSpPr>
            <a:spLocks noGrp="1"/>
          </p:cNvSpPr>
          <p:nvPr>
            <p:ph idx="1"/>
          </p:nvPr>
        </p:nvSpPr>
        <p:spPr/>
        <p:txBody>
          <a:bodyPr>
            <a:normAutofit fontScale="62500" lnSpcReduction="20000"/>
          </a:bodyPr>
          <a:lstStyle/>
          <a:p>
            <a:r>
              <a:rPr lang="en-GB" dirty="0"/>
              <a:t>It’s important that you have an impressive CV ready to hand to be able to apply to companies and local training providers. Use the internet for guidance on putting a CV together but here are some tips on information to include.</a:t>
            </a:r>
          </a:p>
          <a:p>
            <a:pPr marL="285750" indent="-285750">
              <a:buFont typeface="Arial" panose="020B0604020202020204" pitchFamily="34" charset="0"/>
              <a:buChar char="•"/>
            </a:pPr>
            <a:r>
              <a:rPr lang="en-GB" dirty="0"/>
              <a:t>A CV should include </a:t>
            </a:r>
          </a:p>
          <a:p>
            <a:pPr marL="285750" indent="-285750">
              <a:buFont typeface="Arial" panose="020B0604020202020204" pitchFamily="34" charset="0"/>
              <a:buChar char="•"/>
            </a:pPr>
            <a:r>
              <a:rPr lang="en-GB" dirty="0"/>
              <a:t>person details</a:t>
            </a:r>
          </a:p>
          <a:p>
            <a:pPr marL="285750" indent="-285750">
              <a:buFont typeface="Arial" panose="020B0604020202020204" pitchFamily="34" charset="0"/>
              <a:buChar char="•"/>
            </a:pPr>
            <a:r>
              <a:rPr lang="en-GB" dirty="0"/>
              <a:t>information about you</a:t>
            </a:r>
          </a:p>
          <a:p>
            <a:pPr marL="285750" indent="-285750">
              <a:buFont typeface="Arial" panose="020B0604020202020204" pitchFamily="34" charset="0"/>
              <a:buChar char="•"/>
            </a:pPr>
            <a:r>
              <a:rPr lang="en-GB" dirty="0"/>
              <a:t>Skills and attributes you hold</a:t>
            </a:r>
          </a:p>
          <a:p>
            <a:pPr marL="285750" indent="-285750">
              <a:buFont typeface="Arial" panose="020B0604020202020204" pitchFamily="34" charset="0"/>
              <a:buChar char="•"/>
            </a:pPr>
            <a:r>
              <a:rPr lang="en-GB" dirty="0"/>
              <a:t>Qualifications you have achieved or working on</a:t>
            </a:r>
          </a:p>
          <a:p>
            <a:pPr marL="285750" indent="-285750">
              <a:buFont typeface="Arial" panose="020B0604020202020204" pitchFamily="34" charset="0"/>
              <a:buChar char="•"/>
            </a:pPr>
            <a:r>
              <a:rPr lang="en-GB" dirty="0"/>
              <a:t>Personal achievements</a:t>
            </a:r>
          </a:p>
          <a:p>
            <a:pPr marL="285750" indent="-285750">
              <a:buFont typeface="Arial" panose="020B0604020202020204" pitchFamily="34" charset="0"/>
              <a:buChar char="•"/>
            </a:pPr>
            <a:r>
              <a:rPr lang="en-GB" dirty="0"/>
              <a:t>Work experience</a:t>
            </a:r>
          </a:p>
          <a:p>
            <a:pPr marL="285750" indent="-285750">
              <a:buFont typeface="Arial" panose="020B0604020202020204" pitchFamily="34" charset="0"/>
              <a:buChar char="•"/>
            </a:pPr>
            <a:r>
              <a:rPr lang="en-GB" dirty="0"/>
              <a:t>Teams you have been part of</a:t>
            </a:r>
          </a:p>
          <a:p>
            <a:pPr marL="285750" indent="-285750">
              <a:buFont typeface="Arial" panose="020B0604020202020204" pitchFamily="34" charset="0"/>
              <a:buChar char="•"/>
            </a:pPr>
            <a:r>
              <a:rPr lang="en-GB" dirty="0"/>
              <a:t>The engineering units you have learnt about so far</a:t>
            </a:r>
          </a:p>
        </p:txBody>
      </p:sp>
    </p:spTree>
    <p:extLst>
      <p:ext uri="{BB962C8B-B14F-4D97-AF65-F5344CB8AC3E}">
        <p14:creationId xmlns:p14="http://schemas.microsoft.com/office/powerpoint/2010/main" val="154652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FBE42-FC7D-5B41-6F1D-76E04201B26E}"/>
              </a:ext>
            </a:extLst>
          </p:cNvPr>
          <p:cNvSpPr>
            <a:spLocks noGrp="1"/>
          </p:cNvSpPr>
          <p:nvPr>
            <p:ph type="title"/>
          </p:nvPr>
        </p:nvSpPr>
        <p:spPr/>
        <p:txBody>
          <a:bodyPr/>
          <a:lstStyle/>
          <a:p>
            <a:r>
              <a:rPr lang="en-GB" dirty="0"/>
              <a:t>Overview of work required</a:t>
            </a:r>
          </a:p>
        </p:txBody>
      </p:sp>
      <p:sp>
        <p:nvSpPr>
          <p:cNvPr id="3" name="Content Placeholder 2">
            <a:extLst>
              <a:ext uri="{FF2B5EF4-FFF2-40B4-BE49-F238E27FC236}">
                <a16:creationId xmlns:a16="http://schemas.microsoft.com/office/drawing/2014/main" id="{62883713-FD88-B71D-26C7-5C30E3F4AD4E}"/>
              </a:ext>
            </a:extLst>
          </p:cNvPr>
          <p:cNvSpPr>
            <a:spLocks noGrp="1"/>
          </p:cNvSpPr>
          <p:nvPr>
            <p:ph idx="1"/>
          </p:nvPr>
        </p:nvSpPr>
        <p:spPr/>
        <p:txBody>
          <a:bodyPr>
            <a:normAutofit fontScale="92500" lnSpcReduction="20000"/>
          </a:bodyPr>
          <a:lstStyle/>
          <a:p>
            <a:pP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When you come back to college, we will start discussing next steps after you have completed your level 3 city and guilds diploma in engineering. </a:t>
            </a:r>
          </a:p>
          <a:p>
            <a:pP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1. Over the summer I want you to research 3 different types of engineering trades and find more information about the job roles and career opportunities it can lead to. </a:t>
            </a:r>
          </a:p>
          <a:p>
            <a:pP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2. I want you to find out as much information as you can about three local training providers where you may move on to after college. This can include places such as Catch, HETA, Hull training centre, Humber  energy skills training academy, JTL, east riding college, Hull college.</a:t>
            </a:r>
          </a:p>
          <a:p>
            <a:pPr>
              <a:lnSpc>
                <a:spcPct val="107000"/>
              </a:lnSpc>
              <a:spcAft>
                <a:spcPts val="800"/>
              </a:spcAft>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3. I also want you to produce a first draft of CV to the best of your ability that we can look at using to applying to employers. </a:t>
            </a:r>
          </a:p>
          <a:p>
            <a:endParaRPr lang="en-GB" dirty="0"/>
          </a:p>
        </p:txBody>
      </p:sp>
    </p:spTree>
    <p:extLst>
      <p:ext uri="{BB962C8B-B14F-4D97-AF65-F5344CB8AC3E}">
        <p14:creationId xmlns:p14="http://schemas.microsoft.com/office/powerpoint/2010/main" val="1312575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7ECA8-4283-4B90-5C1D-23DCD0FE1FF2}"/>
              </a:ext>
            </a:extLst>
          </p:cNvPr>
          <p:cNvSpPr>
            <a:spLocks noGrp="1"/>
          </p:cNvSpPr>
          <p:nvPr>
            <p:ph type="title"/>
          </p:nvPr>
        </p:nvSpPr>
        <p:spPr/>
        <p:txBody>
          <a:bodyPr/>
          <a:lstStyle/>
          <a:p>
            <a:r>
              <a:rPr lang="en-GB" dirty="0"/>
              <a:t>Engineering job roles</a:t>
            </a:r>
          </a:p>
        </p:txBody>
      </p:sp>
      <p:sp>
        <p:nvSpPr>
          <p:cNvPr id="3" name="Content Placeholder 2">
            <a:extLst>
              <a:ext uri="{FF2B5EF4-FFF2-40B4-BE49-F238E27FC236}">
                <a16:creationId xmlns:a16="http://schemas.microsoft.com/office/drawing/2014/main" id="{7098212B-3AA3-65AF-CC66-E848A6B45CED}"/>
              </a:ext>
            </a:extLst>
          </p:cNvPr>
          <p:cNvSpPr>
            <a:spLocks noGrp="1"/>
          </p:cNvSpPr>
          <p:nvPr>
            <p:ph idx="1"/>
          </p:nvPr>
        </p:nvSpPr>
        <p:spPr/>
        <p:txBody>
          <a:bodyPr>
            <a:normAutofit fontScale="77500" lnSpcReduction="20000"/>
          </a:bodyPr>
          <a:lstStyle/>
          <a:p>
            <a:r>
              <a:rPr lang="en-GB" sz="1800" kern="100" dirty="0">
                <a:effectLst/>
                <a:latin typeface="Aptos" panose="020B0004020202020204" pitchFamily="34" charset="0"/>
                <a:ea typeface="Aptos" panose="020B0004020202020204" pitchFamily="34" charset="0"/>
                <a:cs typeface="Times New Roman" panose="02020603050405020304" pitchFamily="18" charset="0"/>
              </a:rPr>
              <a:t>On the next three slides, I want you to research 3 different types of engineering trades and find more information about the job roles and career opportunities it can lead to. </a:t>
            </a:r>
          </a:p>
          <a:p>
            <a:r>
              <a:rPr lang="en-GB" kern="100" dirty="0">
                <a:latin typeface="Aptos" panose="020B0004020202020204" pitchFamily="34" charset="0"/>
                <a:ea typeface="Aptos" panose="020B0004020202020204" pitchFamily="34" charset="0"/>
                <a:cs typeface="Times New Roman" panose="02020603050405020304" pitchFamily="18" charset="0"/>
              </a:rPr>
              <a:t>This could include some of the following roles:</a:t>
            </a:r>
          </a:p>
          <a:p>
            <a:pPr marL="285750" indent="-285750">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Mechanical engineer</a:t>
            </a:r>
          </a:p>
          <a:p>
            <a:pPr marL="285750" indent="-285750">
              <a:buFont typeface="Arial" panose="020B0604020202020204" pitchFamily="34" charset="0"/>
              <a:buChar char="•"/>
            </a:pPr>
            <a:r>
              <a:rPr lang="en-GB" kern="100" dirty="0">
                <a:latin typeface="Aptos" panose="020B0004020202020204" pitchFamily="34" charset="0"/>
                <a:ea typeface="Aptos" panose="020B0004020202020204" pitchFamily="34" charset="0"/>
                <a:cs typeface="Times New Roman" panose="02020603050405020304" pitchFamily="18" charset="0"/>
              </a:rPr>
              <a:t>Manufacturing engineer</a:t>
            </a:r>
          </a:p>
          <a:p>
            <a:pPr marL="285750" indent="-285750">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Electrical engineer</a:t>
            </a:r>
          </a:p>
          <a:p>
            <a:pPr marL="285750" indent="-285750">
              <a:buFont typeface="Arial" panose="020B0604020202020204" pitchFamily="34" charset="0"/>
              <a:buChar char="•"/>
            </a:pPr>
            <a:r>
              <a:rPr lang="en-GB" kern="100" dirty="0">
                <a:latin typeface="Aptos" panose="020B0004020202020204" pitchFamily="34" charset="0"/>
                <a:ea typeface="Aptos" panose="020B0004020202020204" pitchFamily="34" charset="0"/>
                <a:cs typeface="Times New Roman" panose="02020603050405020304" pitchFamily="18" charset="0"/>
              </a:rPr>
              <a:t>Fabricator/Welder</a:t>
            </a:r>
          </a:p>
          <a:p>
            <a:pPr marL="285750" indent="-285750">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Process engineer</a:t>
            </a:r>
          </a:p>
          <a:p>
            <a:pPr marL="285750" indent="-285750">
              <a:buFont typeface="Arial" panose="020B0604020202020204" pitchFamily="34" charset="0"/>
              <a:buChar char="•"/>
            </a:pPr>
            <a:r>
              <a:rPr lang="en-GB" kern="100" dirty="0">
                <a:latin typeface="Aptos" panose="020B0004020202020204" pitchFamily="34" charset="0"/>
                <a:ea typeface="Aptos" panose="020B0004020202020204" pitchFamily="34" charset="0"/>
                <a:cs typeface="Times New Roman" panose="02020603050405020304" pitchFamily="18" charset="0"/>
              </a:rPr>
              <a:t>Design engineer</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351431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35DF4-9AEB-0E87-07C5-F989D0DEA609}"/>
              </a:ext>
            </a:extLst>
          </p:cNvPr>
          <p:cNvSpPr>
            <a:spLocks noGrp="1"/>
          </p:cNvSpPr>
          <p:nvPr>
            <p:ph type="title"/>
          </p:nvPr>
        </p:nvSpPr>
        <p:spPr/>
        <p:txBody>
          <a:bodyPr/>
          <a:lstStyle/>
          <a:p>
            <a:r>
              <a:rPr lang="en-GB" dirty="0"/>
              <a:t>Engineering job type 1</a:t>
            </a:r>
          </a:p>
        </p:txBody>
      </p:sp>
      <p:sp>
        <p:nvSpPr>
          <p:cNvPr id="3" name="Content Placeholder 2">
            <a:extLst>
              <a:ext uri="{FF2B5EF4-FFF2-40B4-BE49-F238E27FC236}">
                <a16:creationId xmlns:a16="http://schemas.microsoft.com/office/drawing/2014/main" id="{6F2DEE4C-8AA3-4F7B-65A9-16DB9DF12D55}"/>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505323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35DF4-9AEB-0E87-07C5-F989D0DEA609}"/>
              </a:ext>
            </a:extLst>
          </p:cNvPr>
          <p:cNvSpPr>
            <a:spLocks noGrp="1"/>
          </p:cNvSpPr>
          <p:nvPr>
            <p:ph type="title"/>
          </p:nvPr>
        </p:nvSpPr>
        <p:spPr/>
        <p:txBody>
          <a:bodyPr/>
          <a:lstStyle/>
          <a:p>
            <a:r>
              <a:rPr lang="en-GB" dirty="0"/>
              <a:t>Engineering job type 2</a:t>
            </a:r>
          </a:p>
        </p:txBody>
      </p:sp>
      <p:sp>
        <p:nvSpPr>
          <p:cNvPr id="3" name="Content Placeholder 2">
            <a:extLst>
              <a:ext uri="{FF2B5EF4-FFF2-40B4-BE49-F238E27FC236}">
                <a16:creationId xmlns:a16="http://schemas.microsoft.com/office/drawing/2014/main" id="{6F2DEE4C-8AA3-4F7B-65A9-16DB9DF12D55}"/>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450489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35DF4-9AEB-0E87-07C5-F989D0DEA609}"/>
              </a:ext>
            </a:extLst>
          </p:cNvPr>
          <p:cNvSpPr>
            <a:spLocks noGrp="1"/>
          </p:cNvSpPr>
          <p:nvPr>
            <p:ph type="title"/>
          </p:nvPr>
        </p:nvSpPr>
        <p:spPr/>
        <p:txBody>
          <a:bodyPr/>
          <a:lstStyle/>
          <a:p>
            <a:r>
              <a:rPr lang="en-GB" dirty="0"/>
              <a:t>Engineering job type 3</a:t>
            </a:r>
          </a:p>
        </p:txBody>
      </p:sp>
      <p:sp>
        <p:nvSpPr>
          <p:cNvPr id="3" name="Content Placeholder 2">
            <a:extLst>
              <a:ext uri="{FF2B5EF4-FFF2-40B4-BE49-F238E27FC236}">
                <a16:creationId xmlns:a16="http://schemas.microsoft.com/office/drawing/2014/main" id="{6F2DEE4C-8AA3-4F7B-65A9-16DB9DF12D55}"/>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211619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35DF4-9AEB-0E87-07C5-F989D0DEA609}"/>
              </a:ext>
            </a:extLst>
          </p:cNvPr>
          <p:cNvSpPr>
            <a:spLocks noGrp="1"/>
          </p:cNvSpPr>
          <p:nvPr>
            <p:ph type="title"/>
          </p:nvPr>
        </p:nvSpPr>
        <p:spPr/>
        <p:txBody>
          <a:bodyPr/>
          <a:lstStyle/>
          <a:p>
            <a:r>
              <a:rPr lang="en-GB" dirty="0"/>
              <a:t>Future progression</a:t>
            </a:r>
          </a:p>
        </p:txBody>
      </p:sp>
      <p:sp>
        <p:nvSpPr>
          <p:cNvPr id="3" name="Content Placeholder 2">
            <a:extLst>
              <a:ext uri="{FF2B5EF4-FFF2-40B4-BE49-F238E27FC236}">
                <a16:creationId xmlns:a16="http://schemas.microsoft.com/office/drawing/2014/main" id="{6F2DEE4C-8AA3-4F7B-65A9-16DB9DF12D55}"/>
              </a:ext>
            </a:extLst>
          </p:cNvPr>
          <p:cNvSpPr>
            <a:spLocks noGrp="1"/>
          </p:cNvSpPr>
          <p:nvPr>
            <p:ph idx="1"/>
          </p:nvPr>
        </p:nvSpPr>
        <p:spPr/>
        <p:txBody>
          <a:bodyPr>
            <a:normAutofit fontScale="77500" lnSpcReduction="20000"/>
          </a:bodyPr>
          <a:lstStyle/>
          <a:p>
            <a:r>
              <a:rPr lang="en-GB" sz="1800" kern="100" dirty="0">
                <a:effectLst/>
                <a:latin typeface="Aptos" panose="020B0004020202020204" pitchFamily="34" charset="0"/>
                <a:ea typeface="Aptos" panose="020B0004020202020204" pitchFamily="34" charset="0"/>
                <a:cs typeface="Times New Roman" panose="02020603050405020304" pitchFamily="18" charset="0"/>
              </a:rPr>
              <a:t>I want you to find out as much information as you can about three local training providers where you may move on to after college to start an apprenticeship. It’s good to know what courses they offer, where they are located, which companies they work with, how long their apprenticeships last, what qualifications you will achieve, what support </a:t>
            </a:r>
            <a:r>
              <a:rPr lang="en-GB" sz="1800" kern="100" dirty="0" err="1">
                <a:effectLst/>
                <a:latin typeface="Aptos" panose="020B0004020202020204" pitchFamily="34" charset="0"/>
                <a:ea typeface="Aptos" panose="020B0004020202020204" pitchFamily="34" charset="0"/>
                <a:cs typeface="Times New Roman" panose="02020603050405020304" pitchFamily="18" charset="0"/>
              </a:rPr>
              <a:t>youwill</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receive etc.</a:t>
            </a:r>
          </a:p>
          <a:p>
            <a:r>
              <a:rPr lang="en-GB" sz="1800" kern="100" dirty="0">
                <a:effectLst/>
                <a:latin typeface="Aptos" panose="020B0004020202020204" pitchFamily="34" charset="0"/>
                <a:ea typeface="Aptos" panose="020B0004020202020204" pitchFamily="34" charset="0"/>
                <a:cs typeface="Times New Roman" panose="02020603050405020304" pitchFamily="18" charset="0"/>
              </a:rPr>
              <a:t>Places can include providers such as: </a:t>
            </a:r>
          </a:p>
          <a:p>
            <a:pPr marL="285750" indent="-285750">
              <a:spcBef>
                <a:spcPts val="0"/>
              </a:spcBef>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Catch</a:t>
            </a:r>
          </a:p>
          <a:p>
            <a:pPr marL="285750" indent="-285750">
              <a:spcBef>
                <a:spcPts val="0"/>
              </a:spcBef>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HETA</a:t>
            </a:r>
            <a:endParaRPr lang="en-GB" kern="100" dirty="0">
              <a:latin typeface="Aptos" panose="020B0004020202020204" pitchFamily="34" charset="0"/>
              <a:ea typeface="Aptos" panose="020B0004020202020204" pitchFamily="34" charset="0"/>
              <a:cs typeface="Times New Roman" panose="02020603050405020304" pitchFamily="18" charset="0"/>
            </a:endParaRPr>
          </a:p>
          <a:p>
            <a:pPr marL="285750" indent="-285750">
              <a:spcBef>
                <a:spcPts val="0"/>
              </a:spcBef>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Hull training centre</a:t>
            </a:r>
          </a:p>
          <a:p>
            <a:pPr marL="285750" indent="-285750">
              <a:spcBef>
                <a:spcPts val="0"/>
              </a:spcBef>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Humber  energy skills training academy</a:t>
            </a:r>
          </a:p>
          <a:p>
            <a:pPr marL="285750" indent="-285750">
              <a:spcBef>
                <a:spcPts val="0"/>
              </a:spcBef>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JTL</a:t>
            </a:r>
          </a:p>
          <a:p>
            <a:pPr marL="285750" indent="-285750">
              <a:spcBef>
                <a:spcPts val="0"/>
              </a:spcBef>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east riding college</a:t>
            </a:r>
          </a:p>
          <a:p>
            <a:pPr marL="285750" indent="-285750">
              <a:spcBef>
                <a:spcPts val="0"/>
              </a:spcBef>
              <a:buFont typeface="Arial" panose="020B0604020202020204" pitchFamily="34" charset="0"/>
              <a:buChar char="•"/>
            </a:pPr>
            <a:r>
              <a:rPr lang="en-GB" sz="1800" kern="100" dirty="0">
                <a:effectLst/>
                <a:latin typeface="Aptos" panose="020B0004020202020204" pitchFamily="34" charset="0"/>
                <a:ea typeface="Aptos" panose="020B0004020202020204" pitchFamily="34" charset="0"/>
                <a:cs typeface="Times New Roman" panose="02020603050405020304" pitchFamily="18" charset="0"/>
              </a:rPr>
              <a:t>Hull college</a:t>
            </a:r>
          </a:p>
          <a:p>
            <a:endParaRPr lang="en-GB" dirty="0"/>
          </a:p>
        </p:txBody>
      </p:sp>
    </p:spTree>
    <p:extLst>
      <p:ext uri="{BB962C8B-B14F-4D97-AF65-F5344CB8AC3E}">
        <p14:creationId xmlns:p14="http://schemas.microsoft.com/office/powerpoint/2010/main" val="1536414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35DF4-9AEB-0E87-07C5-F989D0DEA609}"/>
              </a:ext>
            </a:extLst>
          </p:cNvPr>
          <p:cNvSpPr>
            <a:spLocks noGrp="1"/>
          </p:cNvSpPr>
          <p:nvPr>
            <p:ph type="title"/>
          </p:nvPr>
        </p:nvSpPr>
        <p:spPr/>
        <p:txBody>
          <a:bodyPr/>
          <a:lstStyle/>
          <a:p>
            <a:r>
              <a:rPr lang="en-GB" dirty="0"/>
              <a:t>Training provider 1</a:t>
            </a:r>
          </a:p>
        </p:txBody>
      </p:sp>
      <p:sp>
        <p:nvSpPr>
          <p:cNvPr id="3" name="Content Placeholder 2">
            <a:extLst>
              <a:ext uri="{FF2B5EF4-FFF2-40B4-BE49-F238E27FC236}">
                <a16:creationId xmlns:a16="http://schemas.microsoft.com/office/drawing/2014/main" id="{6F2DEE4C-8AA3-4F7B-65A9-16DB9DF12D55}"/>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007936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35DF4-9AEB-0E87-07C5-F989D0DEA609}"/>
              </a:ext>
            </a:extLst>
          </p:cNvPr>
          <p:cNvSpPr>
            <a:spLocks noGrp="1"/>
          </p:cNvSpPr>
          <p:nvPr>
            <p:ph type="title"/>
          </p:nvPr>
        </p:nvSpPr>
        <p:spPr/>
        <p:txBody>
          <a:bodyPr/>
          <a:lstStyle/>
          <a:p>
            <a:r>
              <a:rPr lang="en-GB" dirty="0"/>
              <a:t>Training provider 2</a:t>
            </a:r>
          </a:p>
        </p:txBody>
      </p:sp>
      <p:sp>
        <p:nvSpPr>
          <p:cNvPr id="3" name="Content Placeholder 2">
            <a:extLst>
              <a:ext uri="{FF2B5EF4-FFF2-40B4-BE49-F238E27FC236}">
                <a16:creationId xmlns:a16="http://schemas.microsoft.com/office/drawing/2014/main" id="{6F2DEE4C-8AA3-4F7B-65A9-16DB9DF12D55}"/>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989287746"/>
      </p:ext>
    </p:extLst>
  </p:cSld>
  <p:clrMapOvr>
    <a:masterClrMapping/>
  </p:clrMapOvr>
</p:sld>
</file>

<file path=ppt/theme/theme1.xml><?xml version="1.0" encoding="utf-8"?>
<a:theme xmlns:a="http://schemas.openxmlformats.org/drawingml/2006/main" name="SketchLinesVTI">
  <a:themeElements>
    <a:clrScheme name="AnalogousFromRegularSeed_2SEEDS">
      <a:dk1>
        <a:srgbClr val="000000"/>
      </a:dk1>
      <a:lt1>
        <a:srgbClr val="FFFFFF"/>
      </a:lt1>
      <a:dk2>
        <a:srgbClr val="1C2831"/>
      </a:dk2>
      <a:lt2>
        <a:srgbClr val="F0F2F3"/>
      </a:lt2>
      <a:accent1>
        <a:srgbClr val="D57B17"/>
      </a:accent1>
      <a:accent2>
        <a:srgbClr val="E73E29"/>
      </a:accent2>
      <a:accent3>
        <a:srgbClr val="AEA61F"/>
      </a:accent3>
      <a:accent4>
        <a:srgbClr val="14B2B8"/>
      </a:accent4>
      <a:accent5>
        <a:srgbClr val="2991E7"/>
      </a:accent5>
      <a:accent6>
        <a:srgbClr val="2A41D8"/>
      </a:accent6>
      <a:hlink>
        <a:srgbClr val="3F7CBF"/>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9D3655AEA6994F954CB38EE40414B6" ma:contentTypeVersion="20" ma:contentTypeDescription="Create a new document." ma:contentTypeScope="" ma:versionID="f98449c54e8f4bc4ca845c1dc440fe3b">
  <xsd:schema xmlns:xsd="http://www.w3.org/2001/XMLSchema" xmlns:xs="http://www.w3.org/2001/XMLSchema" xmlns:p="http://schemas.microsoft.com/office/2006/metadata/properties" xmlns:ns2="972af963-4324-41f8-abd1-069ffb96b7b2" xmlns:ns3="981e145f-bc04-4426-96f7-f2017b0ee7c9" targetNamespace="http://schemas.microsoft.com/office/2006/metadata/properties" ma:root="true" ma:fieldsID="b395b8fd0ef7d729605ae8416a2f273e" ns2:_="" ns3:_="">
    <xsd:import namespace="972af963-4324-41f8-abd1-069ffb96b7b2"/>
    <xsd:import namespace="981e145f-bc04-4426-96f7-f2017b0ee7c9"/>
    <xsd:element name="properties">
      <xsd:complexType>
        <xsd:sequence>
          <xsd:element name="documentManagement">
            <xsd:complexType>
              <xsd:all>
                <xsd:element ref="ns2:n00f2753a38842688dd446dcc31ac7b8" minOccurs="0"/>
                <xsd:element ref="ns3:MediaServiceMetadata" minOccurs="0"/>
                <xsd:element ref="ns3:MediaServiceFastMetadata" minOccurs="0"/>
                <xsd:element ref="ns3:MediaServiceDateTaken" minOccurs="0"/>
                <xsd:element ref="ns3:MediaLengthInSeconds" minOccurs="0"/>
                <xsd:element ref="ns2:SharedWithUsers" minOccurs="0"/>
                <xsd:element ref="ns2:SharedWithDetails"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2af963-4324-41f8-abd1-069ffb96b7b2" elementFormDefault="qualified">
    <xsd:import namespace="http://schemas.microsoft.com/office/2006/documentManagement/types"/>
    <xsd:import namespace="http://schemas.microsoft.com/office/infopath/2007/PartnerControls"/>
    <xsd:element name="n00f2753a38842688dd446dcc31ac7b8" ma:index="9" nillable="true" ma:taxonomy="true" ma:internalName="n00f2753a38842688dd446dcc31ac7b8" ma:taxonomyFieldName="Staff_x0020_Category" ma:displayName="Staff Category" ma:fieldId="{700f2753-a388-4268-8dd4-46dcc31ac7b8}" ma:sspId="3835307a-c686-4f4a-ad1f-b2c08ea8293a" ma:termSetId="b6dce627-1c8e-4213-b7df-6a0a53e6bff6" ma:anchorId="00000000-0000-0000-0000-000000000000" ma:open="false" ma:isKeyword="false">
      <xsd:complexType>
        <xsd:sequence>
          <xsd:element ref="pc:Terms" minOccurs="0" maxOccurs="1"/>
        </xsd:sequence>
      </xsd:complexType>
    </xsd:element>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24368ac4-89a1-4b09-9c2a-02b86367d2c2}" ma:internalName="TaxCatchAll" ma:showField="CatchAllData" ma:web="972af963-4324-41f8-abd1-069ffb96b7b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81e145f-bc04-4426-96f7-f2017b0ee7c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3835307a-c686-4f4a-ad1f-b2c08ea8293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81e145f-bc04-4426-96f7-f2017b0ee7c9">
      <Terms xmlns="http://schemas.microsoft.com/office/infopath/2007/PartnerControls"/>
    </lcf76f155ced4ddcb4097134ff3c332f>
    <TaxCatchAll xmlns="972af963-4324-41f8-abd1-069ffb96b7b2" xsi:nil="true"/>
    <SharedWithUsers xmlns="972af963-4324-41f8-abd1-069ffb96b7b2">
      <UserInfo>
        <DisplayName/>
        <AccountId xsi:nil="true"/>
        <AccountType/>
      </UserInfo>
    </SharedWithUsers>
    <MediaLengthInSeconds xmlns="981e145f-bc04-4426-96f7-f2017b0ee7c9" xsi:nil="true"/>
    <n00f2753a38842688dd446dcc31ac7b8 xmlns="972af963-4324-41f8-abd1-069ffb96b7b2">
      <Terms xmlns="http://schemas.microsoft.com/office/infopath/2007/PartnerControls"/>
    </n00f2753a38842688dd446dcc31ac7b8>
  </documentManagement>
</p:properties>
</file>

<file path=customXml/itemProps1.xml><?xml version="1.0" encoding="utf-8"?>
<ds:datastoreItem xmlns:ds="http://schemas.openxmlformats.org/officeDocument/2006/customXml" ds:itemID="{2E7ABC91-BD5D-4061-ADB1-3B34F62734A1}"/>
</file>

<file path=customXml/itemProps2.xml><?xml version="1.0" encoding="utf-8"?>
<ds:datastoreItem xmlns:ds="http://schemas.openxmlformats.org/officeDocument/2006/customXml" ds:itemID="{32984DF2-CF87-42B8-A568-7D36B76ED4AF}">
  <ds:schemaRefs>
    <ds:schemaRef ds:uri="http://schemas.microsoft.com/sharepoint/v3/contenttype/forms"/>
  </ds:schemaRefs>
</ds:datastoreItem>
</file>

<file path=customXml/itemProps3.xml><?xml version="1.0" encoding="utf-8"?>
<ds:datastoreItem xmlns:ds="http://schemas.openxmlformats.org/officeDocument/2006/customXml" ds:itemID="{497DA384-4FDC-4CA9-AF75-2D5A873AAA5C}">
  <ds:schemaRefs>
    <ds:schemaRef ds:uri="530c7a3b-ede9-4a07-ada0-0a552a75003b"/>
    <ds:schemaRef ds:uri="http://schemas.microsoft.com/office/2006/documentManagement/types"/>
    <ds:schemaRef ds:uri="http://purl.org/dc/terms/"/>
    <ds:schemaRef ds:uri="http://www.w3.org/XML/1998/namespace"/>
    <ds:schemaRef ds:uri="http://schemas.microsoft.com/office/infopath/2007/PartnerControls"/>
    <ds:schemaRef ds:uri="http://purl.org/dc/dcmitype/"/>
    <ds:schemaRef ds:uri="http://schemas.openxmlformats.org/package/2006/metadata/core-properties"/>
    <ds:schemaRef ds:uri="7d6cf9ae-6b7b-459a-b595-1a47e03d7aa3"/>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13</TotalTime>
  <Words>417</Words>
  <Application>Microsoft Office PowerPoint</Application>
  <PresentationFormat>Widescreen</PresentationFormat>
  <Paragraphs>44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Meiryo</vt:lpstr>
      <vt:lpstr>Aptos</vt:lpstr>
      <vt:lpstr>Arial</vt:lpstr>
      <vt:lpstr>Corbel</vt:lpstr>
      <vt:lpstr>SketchLinesVTI</vt:lpstr>
      <vt:lpstr>Summer Work</vt:lpstr>
      <vt:lpstr>Overview of work required</vt:lpstr>
      <vt:lpstr>Engineering job roles</vt:lpstr>
      <vt:lpstr>Engineering job type 1</vt:lpstr>
      <vt:lpstr>Engineering job type 2</vt:lpstr>
      <vt:lpstr>Engineering job type 3</vt:lpstr>
      <vt:lpstr>Future progression</vt:lpstr>
      <vt:lpstr>Training provider 1</vt:lpstr>
      <vt:lpstr>Training provider 2</vt:lpstr>
      <vt:lpstr>Training provider 3</vt:lpstr>
      <vt:lpstr>CV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*Sean Edwards</dc:creator>
  <cp:lastModifiedBy>*Sean Edwards</cp:lastModifiedBy>
  <cp:revision>1</cp:revision>
  <dcterms:created xsi:type="dcterms:W3CDTF">2024-06-07T09:53:19Z</dcterms:created>
  <dcterms:modified xsi:type="dcterms:W3CDTF">2024-06-07T10:06:34Z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0x0101000F9D3655AEA6994F954CB38EE40414B6</vt:lpwstr>
  </property>
  <property fmtid="{D5CDD505-2E9C-101B-9397-08002B2CF9AE}" pid="3" name="Order">
    <vt:r8>1465900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y fmtid="{D5CDD505-2E9C-101B-9397-08002B2CF9AE}" pid="9" name="Staff Category">
    <vt:lpwstr/>
  </property>
</Properties>
</file>